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772400" cy="914399"/>
          </a:xfrm>
        </p:spPr>
        <p:txBody>
          <a:bodyPr/>
          <a:lstStyle/>
          <a:p>
            <a:r>
              <a:rPr lang="en-US" b="1" dirty="0" smtClean="0"/>
              <a:t>Plant Origin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7543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Plants evolved from green algae (</a:t>
            </a:r>
            <a:r>
              <a:rPr lang="en-US" dirty="0" err="1" smtClean="0">
                <a:solidFill>
                  <a:schemeClr val="tx1"/>
                </a:solidFill>
              </a:rPr>
              <a:t>protists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are first classified as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a) Nonvascular – short plants with no transport tissue (like veins), e.g. moss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b) Vascular – taller plants with veins, e.g. trees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 Xylem – veins for water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ii) Phloem – veins for food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3-Vascular </a:t>
            </a:r>
            <a:r>
              <a:rPr lang="en-US" sz="3200" b="1" dirty="0" smtClean="0"/>
              <a:t>tissues: Is a complex conducting tissue, formed of more than one cell</a:t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582924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2413"/>
            <a:ext cx="29337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5657671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Vascular cambium located in the middle of the vascular bundle, between xylem</a:t>
            </a:r>
          </a:p>
          <a:p>
            <a:r>
              <a:rPr lang="en-US" sz="2400" dirty="0" smtClean="0"/>
              <a:t>and phloem 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Comparisons between Xylem and Phloem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278" y="1441648"/>
            <a:ext cx="9164278" cy="51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4-Ground </a:t>
            </a:r>
            <a:r>
              <a:rPr lang="en-US" sz="3600" b="1" dirty="0" smtClean="0"/>
              <a:t>tissue of plants includes all tissues that are neither dermal nor vascular. </a:t>
            </a:r>
            <a:br>
              <a:rPr lang="en-US" sz="36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It can be divided into three types based on the nature of the cell walls</a:t>
            </a:r>
          </a:p>
          <a:p>
            <a:r>
              <a:rPr lang="en-US" sz="1600" b="1" dirty="0" smtClean="0"/>
              <a:t>A-Parenchyma cell</a:t>
            </a:r>
          </a:p>
          <a:p>
            <a:r>
              <a:rPr lang="en-US" sz="1600" dirty="0" smtClean="0"/>
              <a:t>    Parenchyma cells have thin, permeable primary walls enabling the transport of</a:t>
            </a:r>
          </a:p>
          <a:p>
            <a:r>
              <a:rPr lang="en-US" sz="1600" dirty="0" smtClean="0"/>
              <a:t>small molecules between them, and their cytoplasm is responsible for a wide range</a:t>
            </a:r>
          </a:p>
          <a:p>
            <a:r>
              <a:rPr lang="en-US" sz="1600" dirty="0" smtClean="0"/>
              <a:t>of biochemical functions such as nectar secretion. </a:t>
            </a:r>
          </a:p>
          <a:p>
            <a:endParaRPr lang="en-US" sz="1600" dirty="0" smtClean="0"/>
          </a:p>
          <a:p>
            <a:r>
              <a:rPr lang="en-US" sz="1600" dirty="0" smtClean="0"/>
              <a:t>These cells synthesize (by photosynthesis) and store organic products in the </a:t>
            </a:r>
          </a:p>
          <a:p>
            <a:r>
              <a:rPr lang="en-US" sz="1600" dirty="0" smtClean="0"/>
              <a:t>plant. The soft tissue of fruits is also composed of parenchyma cells. </a:t>
            </a:r>
          </a:p>
          <a:p>
            <a:r>
              <a:rPr lang="en-US" sz="1600" dirty="0" smtClean="0"/>
              <a:t> Parenchyma cells are living cells that have functions ranging from storage and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support to photosynthesis. </a:t>
            </a:r>
            <a:endParaRPr lang="en-US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442" y="4343401"/>
            <a:ext cx="530883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B- </a:t>
            </a:r>
            <a:r>
              <a:rPr lang="en-US" b="1" dirty="0" err="1" smtClean="0"/>
              <a:t>Collenchyma</a:t>
            </a:r>
            <a:r>
              <a:rPr lang="en-US" b="1" dirty="0" smtClean="0"/>
              <a:t> cells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229600" cy="4525963"/>
          </a:xfrm>
        </p:spPr>
        <p:txBody>
          <a:bodyPr/>
          <a:lstStyle/>
          <a:p>
            <a:r>
              <a:rPr lang="en-US" dirty="0" smtClean="0"/>
              <a:t>Have </a:t>
            </a:r>
            <a:r>
              <a:rPr lang="en-US" dirty="0" smtClean="0"/>
              <a:t>a support function in plants, particularly in young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Collenchyma</a:t>
            </a:r>
            <a:r>
              <a:rPr lang="en-US" dirty="0" smtClean="0"/>
              <a:t> cells are alive at maturity and have only a </a:t>
            </a:r>
            <a:r>
              <a:rPr lang="en-US" dirty="0" smtClean="0"/>
              <a:t>prim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wall is most commonly thickest at the corners.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628" y="3733800"/>
            <a:ext cx="692883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</a:t>
            </a:r>
            <a:r>
              <a:rPr lang="en-US" b="1" dirty="0" err="1" smtClean="0"/>
              <a:t>Sclerenchyma</a:t>
            </a:r>
            <a:r>
              <a:rPr lang="en-US" b="1" dirty="0" smtClean="0"/>
              <a:t>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These cells are thick and contain various shapes. </a:t>
            </a:r>
            <a:endParaRPr lang="en-US" sz="2000" b="1" dirty="0" smtClean="0"/>
          </a:p>
          <a:p>
            <a:r>
              <a:rPr lang="en-US" sz="2000" dirty="0" err="1" smtClean="0"/>
              <a:t>Sclerenchyma</a:t>
            </a:r>
            <a:r>
              <a:rPr lang="en-US" sz="2000" dirty="0" smtClean="0"/>
              <a:t> cells form the hard outer shell of nuts and seeds. They are found in</a:t>
            </a:r>
          </a:p>
          <a:p>
            <a:r>
              <a:rPr lang="en-US" sz="2000" dirty="0" smtClean="0"/>
              <a:t>stems, roots, and leaf vascular bundles. </a:t>
            </a:r>
            <a:r>
              <a:rPr lang="en-US" sz="2000" dirty="0" err="1" smtClean="0"/>
              <a:t>Sclerenchyma</a:t>
            </a:r>
            <a:r>
              <a:rPr lang="en-US" sz="2000" dirty="0" smtClean="0"/>
              <a:t> cells are typically dead at</a:t>
            </a:r>
          </a:p>
          <a:p>
            <a:r>
              <a:rPr lang="en-US" sz="2000" dirty="0" smtClean="0"/>
              <a:t>functional maturity, and the cytoplasm is missing, leaving an empty central cavity.</a:t>
            </a:r>
          </a:p>
          <a:p>
            <a:r>
              <a:rPr lang="en-US" sz="2000" dirty="0" err="1" smtClean="0"/>
              <a:t>Sclerenchyma</a:t>
            </a:r>
            <a:r>
              <a:rPr lang="en-US" sz="2000" dirty="0" smtClean="0"/>
              <a:t> cells also have a support function in plants.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463" y="3886200"/>
            <a:ext cx="35385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Vascular plants can further be classified as 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Gymnosperms </a:t>
            </a:r>
            <a:r>
              <a:rPr lang="en-US" b="1" dirty="0" smtClean="0"/>
              <a:t>– </a:t>
            </a:r>
            <a:r>
              <a:rPr lang="en-US" dirty="0" smtClean="0"/>
              <a:t>cone bearing plants, e.g. pine trees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Angiosperms </a:t>
            </a:r>
            <a:r>
              <a:rPr lang="en-US" b="1" dirty="0" smtClean="0"/>
              <a:t>– </a:t>
            </a:r>
            <a:r>
              <a:rPr lang="en-US" dirty="0" smtClean="0"/>
              <a:t>flowering plants, e.g. </a:t>
            </a:r>
            <a:r>
              <a:rPr lang="en-US" dirty="0" smtClean="0"/>
              <a:t>roses</a:t>
            </a:r>
          </a:p>
          <a:p>
            <a:r>
              <a:rPr lang="en-US" b="1" dirty="0" smtClean="0"/>
              <a:t>Anatomy:  </a:t>
            </a:r>
            <a:r>
              <a:rPr lang="en-US" dirty="0" smtClean="0"/>
              <a:t>study of the structure of organisms… looking at cells, tissues</a:t>
            </a:r>
          </a:p>
          <a:p>
            <a:r>
              <a:rPr lang="en-US" b="1" dirty="0" smtClean="0"/>
              <a:t>Morphology</a:t>
            </a:r>
            <a:r>
              <a:rPr lang="en-US" b="1" dirty="0" smtClean="0"/>
              <a:t>: </a:t>
            </a:r>
            <a:r>
              <a:rPr lang="en-US" dirty="0" smtClean="0"/>
              <a:t>Study of form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Physiology:  </a:t>
            </a:r>
            <a:r>
              <a:rPr lang="en-US" dirty="0" smtClean="0"/>
              <a:t>study of the function of cells, tissues, organs of living things and </a:t>
            </a:r>
          </a:p>
          <a:p>
            <a:r>
              <a:rPr lang="en-US" dirty="0" smtClean="0"/>
              <a:t>the physics/chemistry of these functions.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8" y="15262"/>
            <a:ext cx="9055072" cy="684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Root Functions </a:t>
            </a:r>
            <a:r>
              <a:rPr lang="en-US" b="1" dirty="0" smtClean="0"/>
              <a:t>and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Stem Functions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Root Functions </a:t>
            </a:r>
          </a:p>
          <a:p>
            <a:r>
              <a:rPr lang="en-US" dirty="0" smtClean="0"/>
              <a:t>1. Anchors the plant</a:t>
            </a:r>
          </a:p>
          <a:p>
            <a:r>
              <a:rPr lang="en-US" dirty="0" smtClean="0"/>
              <a:t>2. Absorbs water and minerals from soil</a:t>
            </a:r>
          </a:p>
          <a:p>
            <a:r>
              <a:rPr lang="en-US" dirty="0" smtClean="0"/>
              <a:t>3. Stores food </a:t>
            </a:r>
          </a:p>
          <a:p>
            <a:r>
              <a:rPr lang="en-US" b="1" dirty="0" smtClean="0"/>
              <a:t>Stem Functions </a:t>
            </a:r>
          </a:p>
          <a:p>
            <a:r>
              <a:rPr lang="en-US" dirty="0" smtClean="0"/>
              <a:t>1. Connects the leaves with the roots</a:t>
            </a:r>
          </a:p>
          <a:p>
            <a:r>
              <a:rPr lang="en-US" dirty="0" smtClean="0"/>
              <a:t>2. Displays the leaves for maximum sunlight exposure.</a:t>
            </a:r>
          </a:p>
          <a:p>
            <a:r>
              <a:rPr lang="en-US" dirty="0" smtClean="0"/>
              <a:t>3. Stores food</a:t>
            </a:r>
          </a:p>
          <a:p>
            <a:r>
              <a:rPr lang="en-US" dirty="0" smtClean="0"/>
              <a:t>4. Minor photosynthetic ability</a:t>
            </a:r>
          </a:p>
          <a:p>
            <a:r>
              <a:rPr lang="en-US" dirty="0" smtClean="0"/>
              <a:t>5. Contains vascular tissue:</a:t>
            </a:r>
          </a:p>
          <a:p>
            <a:r>
              <a:rPr lang="en-US" dirty="0" smtClean="0"/>
              <a:t> </a:t>
            </a:r>
            <a:r>
              <a:rPr lang="en-US" dirty="0" smtClean="0"/>
              <a:t>Phloem – transports sugars from leaves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Xylem – transports water and minerals from roots</a:t>
            </a:r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Leaf Functions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2668572"/>
            <a:ext cx="4953000" cy="41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1.Carries </a:t>
            </a:r>
            <a:r>
              <a:rPr lang="en-US" sz="2800" dirty="0" smtClean="0"/>
              <a:t>on Photosynthesis</a:t>
            </a:r>
          </a:p>
          <a:p>
            <a:r>
              <a:rPr lang="en-US" sz="2800" dirty="0" smtClean="0"/>
              <a:t>2. Stores food</a:t>
            </a:r>
          </a:p>
          <a:p>
            <a:r>
              <a:rPr lang="en-US" sz="2800" dirty="0" smtClean="0"/>
              <a:t>3. Regulates transpiration through stomata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plant tissues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4346"/>
            <a:ext cx="7772400" cy="5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1-Dermal tissues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428" y="1295400"/>
            <a:ext cx="3428572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/>
              <a:t>Is a thin layer of cells covering the soft parts of a plant. In stems and leaves, </a:t>
            </a:r>
          </a:p>
          <a:p>
            <a:r>
              <a:rPr lang="en-US" sz="2800" dirty="0" smtClean="0"/>
              <a:t>epidermis has </a:t>
            </a:r>
            <a:r>
              <a:rPr lang="en-US" sz="2800" b="1" dirty="0" smtClean="0"/>
              <a:t>cuticle, a waxy layer that prevents water loss. 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4929"/>
            <a:ext cx="3048000" cy="32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46482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Root epidermis has </a:t>
            </a:r>
            <a:r>
              <a:rPr lang="en-US" sz="3200" b="1" dirty="0" smtClean="0"/>
              <a:t>root hairs, for water and nutrient absorption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2-</a:t>
            </a:r>
            <a:r>
              <a:rPr lang="en-US" sz="3600" b="1" dirty="0" smtClean="0"/>
              <a:t>Meristematic </a:t>
            </a:r>
            <a:r>
              <a:rPr lang="en-US" sz="3600" b="1" dirty="0" smtClean="0"/>
              <a:t>tissues</a:t>
            </a:r>
            <a:br>
              <a:rPr lang="en-US" sz="3600" b="1" dirty="0" smtClean="0"/>
            </a:br>
            <a:r>
              <a:rPr lang="en-US" sz="3600" dirty="0" smtClean="0"/>
              <a:t>   Actively growing regions of plant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err="1" smtClean="0"/>
              <a:t>Meristems</a:t>
            </a:r>
            <a:r>
              <a:rPr lang="en-US" sz="1600" b="1" dirty="0" smtClean="0"/>
              <a:t> consist of:  </a:t>
            </a:r>
          </a:p>
          <a:p>
            <a:r>
              <a:rPr lang="en-US" sz="1600" dirty="0" smtClean="0"/>
              <a:t>1. Primary </a:t>
            </a:r>
            <a:r>
              <a:rPr lang="en-US" sz="1600" dirty="0" err="1" smtClean="0"/>
              <a:t>meristems</a:t>
            </a:r>
            <a:endParaRPr lang="en-US" sz="1600" dirty="0" smtClean="0"/>
          </a:p>
          <a:p>
            <a:r>
              <a:rPr lang="en-US" sz="1600" dirty="0" smtClean="0"/>
              <a:t>2. Root apical </a:t>
            </a:r>
            <a:r>
              <a:rPr lang="en-US" sz="1600" dirty="0" err="1" smtClean="0"/>
              <a:t>meristems</a:t>
            </a:r>
            <a:endParaRPr lang="en-US" sz="1600" dirty="0" smtClean="0"/>
          </a:p>
          <a:p>
            <a:r>
              <a:rPr lang="en-US" sz="1600" dirty="0" smtClean="0"/>
              <a:t>3. Shoot apical </a:t>
            </a:r>
            <a:r>
              <a:rPr lang="en-US" sz="1600" dirty="0" err="1" smtClean="0"/>
              <a:t>meristems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b="1" dirty="0" err="1" smtClean="0"/>
              <a:t>Meristems</a:t>
            </a:r>
            <a:r>
              <a:rPr lang="en-US" sz="1600" b="1" dirty="0" smtClean="0"/>
              <a:t> regions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1- cell division </a:t>
            </a:r>
            <a:endParaRPr lang="en-US" sz="1600" dirty="0" smtClean="0"/>
          </a:p>
          <a:p>
            <a:r>
              <a:rPr lang="en-US" sz="1600" dirty="0" smtClean="0"/>
              <a:t>2- </a:t>
            </a:r>
            <a:r>
              <a:rPr lang="en-US" sz="1600" dirty="0" smtClean="0"/>
              <a:t>cell </a:t>
            </a:r>
            <a:r>
              <a:rPr lang="en-US" sz="1600" dirty="0" smtClean="0"/>
              <a:t>elongation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3- cell differentiation </a:t>
            </a:r>
            <a:endParaRPr lang="en-US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3" y="2286001"/>
            <a:ext cx="5589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528" y="40214"/>
            <a:ext cx="9188528" cy="6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Plant Origin </vt:lpstr>
      <vt:lpstr>Vascular plants can further be classified as   </vt:lpstr>
      <vt:lpstr>Slide 3</vt:lpstr>
      <vt:lpstr>Root Functions and Stem Functions  </vt:lpstr>
      <vt:lpstr>Leaf Functions </vt:lpstr>
      <vt:lpstr>Classification of plant tissues </vt:lpstr>
      <vt:lpstr>1-Dermal tissues </vt:lpstr>
      <vt:lpstr> 2-Meristematic tissues    Actively growing regions of plant. </vt:lpstr>
      <vt:lpstr>Slide 9</vt:lpstr>
      <vt:lpstr> 3-Vascular tissues: Is a complex conducting tissue, formed of more than one cell </vt:lpstr>
      <vt:lpstr>Comparisons between Xylem and Phloem </vt:lpstr>
      <vt:lpstr> 4-Ground tissue of plants includes all tissues that are neither dermal nor vascular.  </vt:lpstr>
      <vt:lpstr>B- Collenchyma cells  </vt:lpstr>
      <vt:lpstr>C-Sclerenchyma Cells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Origin </dc:title>
  <dc:creator>Mohammed</dc:creator>
  <cp:lastModifiedBy>Mohammed</cp:lastModifiedBy>
  <cp:revision>4</cp:revision>
  <dcterms:created xsi:type="dcterms:W3CDTF">2006-08-16T00:00:00Z</dcterms:created>
  <dcterms:modified xsi:type="dcterms:W3CDTF">2018-12-04T02:32:05Z</dcterms:modified>
</cp:coreProperties>
</file>